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6" r:id="rId20"/>
    <p:sldId id="287" r:id="rId21"/>
    <p:sldId id="277" r:id="rId22"/>
    <p:sldId id="278" r:id="rId23"/>
    <p:sldId id="281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83449" autoAdjust="0"/>
  </p:normalViewPr>
  <p:slideViewPr>
    <p:cSldViewPr snapToGrid="0" snapToObjects="1">
      <p:cViewPr varScale="1">
        <p:scale>
          <a:sx n="76" d="100"/>
          <a:sy n="76" d="100"/>
        </p:scale>
        <p:origin x="-2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1BE10-0C70-3143-9379-1E9822C138DC}" type="datetimeFigureOut">
              <a:rPr lang="en-US" smtClean="0"/>
              <a:pPr/>
              <a:t>5/24/2013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73E12-705C-4845-A144-3051B232FD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78270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마인드맵을 활용한 강의 도우미 시스템 발표하겠습니다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73E12-705C-4845-A144-3051B232FDD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85734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이해를 하지못하는 학생들이 얼마나 피드백을주고 질문을 할까요</a:t>
            </a:r>
            <a:r>
              <a:rPr lang="en-US" altLang="ko-KR" dirty="0" smtClean="0"/>
              <a:t>?</a:t>
            </a:r>
            <a:r>
              <a:rPr lang="ko-KR" altLang="en-US" dirty="0" smtClean="0"/>
              <a:t> 설문 조사결과 놀랍게도 </a:t>
            </a:r>
            <a:r>
              <a:rPr lang="en-US" altLang="ko-KR" dirty="0" smtClean="0"/>
              <a:t>61%</a:t>
            </a:r>
            <a:r>
              <a:rPr lang="ko-KR" altLang="en-US" dirty="0" smtClean="0"/>
              <a:t>이상이 수업내용을 이해하지못함에도 불구하고 질문이나 피드백을 주지 않은것으로 나타났습니다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강의가 왜 개선이 안되는지 조사해본결과 대학내일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대 연구소의 설문 조사결과를 보게되면 강의 평가가 수업에 반영되는 정도가 상당히 났다는것을 알수있습니다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결과적으로 현재 강의 시스템은 학생들의 피드백을 흡수하지 못한다는것을 알수있씁니다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저희는 위와같은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문제에 대해서 솔루션을 내놓습니다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73E12-705C-4845-A144-3051B232FDD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01650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바로 마인드맵을 활용한 </a:t>
            </a:r>
            <a:r>
              <a:rPr lang="en-US" altLang="ko-KR" dirty="0" smtClean="0"/>
              <a:t>!!</a:t>
            </a:r>
            <a:r>
              <a:rPr lang="ko-KR" altLang="en-US" dirty="0" smtClean="0"/>
              <a:t> 강의 도우미 시스템입니다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73E12-705C-4845-A144-3051B232FDD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67215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솔루션을 말씀드리기전에 본 시스템이 구동되기 위한 환경을 미리 말씀드리겠습니다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먼저 프레젠테이션을 진행하는 교수용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와 학생의 스마트 기기가 통신으로 연결되어있습니다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그리고 학생들은 </a:t>
            </a:r>
            <a:r>
              <a:rPr lang="en-US" altLang="ko-KR" dirty="0" err="1" smtClean="0"/>
              <a:t>Treeze.com</a:t>
            </a:r>
            <a:r>
              <a:rPr lang="ko-KR" altLang="en-US" dirty="0" smtClean="0"/>
              <a:t>이라는 웹사이트를 통해서 피드백을 줄수있습니다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 솔루션입니다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수업의 전체흐름을 놓치는 학생을 위해서 일목요연하게 요약된 마인드맵을 </a:t>
            </a:r>
            <a:r>
              <a:rPr lang="en-US" altLang="ko-KR" dirty="0" smtClean="0"/>
              <a:t>!!</a:t>
            </a:r>
            <a:r>
              <a:rPr lang="ko-KR" altLang="en-US" dirty="0" smtClean="0"/>
              <a:t> 스마트기기상에 보여주고 수업의 진행경로를 표시합니다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73E12-705C-4845-A144-3051B232FDD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66149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구체적으로는 다음 동영상과 같이 교수가 강좌등록을 하며 시작됩니다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두번쨰 솔루션입니다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이해를 하지못함에도 불구하고 질문이나 피드백을 주지않는 학생들을 위해서 스마트기기를 통해서 원활하게 피드백을 줄수있게합니다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73E12-705C-4845-A144-3051B232FDD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36972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863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86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73E12-705C-4845-A144-3051B232FDD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22928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세번쨰 솔루션으로 학생들의 피드백을 흡수하지 못하는 현재 강의 시스템을 극복하기 위해서 웹사이트를 제시합니다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그 웹사이트는 강의자료를 공유하고 공동 작업하기 위한 사이트입니다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89004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구체적으로는 다음 동영상과같습니다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다음과 같이 같이 강의내용이 요약된 마인드맵 상의 특정 노드를 눌러 특정 페이지를 </a:t>
            </a:r>
            <a:r>
              <a:rPr lang="ko-KR" altLang="en-US" smtClean="0"/>
              <a:t>확인해볼수있꼬 특정 </a:t>
            </a:r>
            <a:r>
              <a:rPr lang="ko-KR" altLang="en-US" dirty="0" smtClean="0"/>
              <a:t>페이지에 밑줄을 긋거나 메모를 달아서 필기를 할수있게 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이렇게 학습자료를 관리하게 되면 차후에 복습시 수업내용이 요약된 마인드맵을 통해서 아는 부분과 모르는 부분을 구분하기 편리하고 원하면 자세한 내용까지 열어볼수있다는 점이 장점입니다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팀장과 </a:t>
            </a:r>
            <a:r>
              <a:rPr lang="ko-KR" altLang="en-US" dirty="0" err="1" smtClean="0"/>
              <a:t>그외의</a:t>
            </a:r>
            <a:r>
              <a:rPr lang="ko-KR" altLang="en-US" dirty="0" smtClean="0"/>
              <a:t> 팀원이  </a:t>
            </a:r>
            <a:r>
              <a:rPr lang="en-US" altLang="ko-KR" dirty="0" smtClean="0"/>
              <a:t>4</a:t>
            </a:r>
            <a:r>
              <a:rPr lang="ko-KR" altLang="en-US" dirty="0" smtClean="0"/>
              <a:t>학년까지 학생으로서 </a:t>
            </a:r>
            <a:r>
              <a:rPr lang="ko-KR" altLang="en-US" dirty="0" err="1" smtClean="0"/>
              <a:t>튜터로서</a:t>
            </a:r>
            <a:r>
              <a:rPr lang="ko-KR" altLang="en-US" dirty="0" smtClean="0"/>
              <a:t> 지내면서 대학교육의 문제점을 발견했는데요</a:t>
            </a:r>
            <a:r>
              <a:rPr lang="en-US" altLang="ko-KR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그것이 저희의 주관적인 생각이 아니란걸 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년도 </a:t>
            </a:r>
            <a:r>
              <a:rPr lang="en-US" altLang="ko-KR" dirty="0" smtClean="0"/>
              <a:t>5</a:t>
            </a:r>
            <a:r>
              <a:rPr lang="ko-KR" altLang="en-US" dirty="0" smtClean="0"/>
              <a:t>월 신문기사를 통해서 알수있었습니다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한국이 대졸인구비율이 세계에서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위 나 되는데 만족도는 상당히 낮다는 걸 알수잇었습니다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대학교육의 만족도가 낮을 이유를 찾기위해 현재 대학교육상황은 어떤지 설문조사를 해보았습니다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73E12-705C-4845-A144-3051B232FDD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22788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대학강의 만족도가 적은 원인을 설문조사한 결과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위는 강의가 이해하기어렵기 때문이라고 했고 </a:t>
            </a:r>
            <a:r>
              <a:rPr lang="ko-KR" altLang="ko-KR" dirty="0" smtClean="0"/>
              <a:t>2</a:t>
            </a:r>
            <a:r>
              <a:rPr lang="ko-KR" altLang="en-US" dirty="0" smtClean="0"/>
              <a:t>위는 강의가 개선되지않기 때문이라고 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 강의를 왜 이해하기 어려운건지를 설문조사했습니다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그결과 </a:t>
            </a:r>
            <a:r>
              <a:rPr lang="en-US" altLang="ko-KR" dirty="0" smtClean="0"/>
              <a:t>55%</a:t>
            </a:r>
            <a:r>
              <a:rPr lang="ko-KR" altLang="en-US" dirty="0" smtClean="0"/>
              <a:t>가 강의의 전체흐름을 알기 어렵다고 대답했습니다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결과적으로 수업의 흐름을 놓치기때문에 학생들의 이해도가 떨어지는것을 알수있었습니다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BC6D5-74E2-A547-A4A2-F15280A3C02A}" type="datetimeFigureOut">
              <a:rPr lang="en-US" smtClean="0"/>
              <a:pPr/>
              <a:t>5/24/2013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01435-545D-EC4D-9E6C-DAE8352065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7795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BC6D5-74E2-A547-A4A2-F15280A3C02A}" type="datetimeFigureOut">
              <a:rPr lang="en-US" smtClean="0"/>
              <a:pPr/>
              <a:t>5/24/2013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01435-545D-EC4D-9E6C-DAE8352065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72233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BC6D5-74E2-A547-A4A2-F15280A3C02A}" type="datetimeFigureOut">
              <a:rPr lang="en-US" smtClean="0"/>
              <a:pPr/>
              <a:t>5/24/2013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01435-545D-EC4D-9E6C-DAE8352065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8624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BC6D5-74E2-A547-A4A2-F15280A3C02A}" type="datetimeFigureOut">
              <a:rPr lang="en-US" smtClean="0"/>
              <a:pPr/>
              <a:t>5/24/2013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01435-545D-EC4D-9E6C-DAE8352065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7235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BC6D5-74E2-A547-A4A2-F15280A3C02A}" type="datetimeFigureOut">
              <a:rPr lang="en-US" smtClean="0"/>
              <a:pPr/>
              <a:t>5/24/2013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01435-545D-EC4D-9E6C-DAE8352065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6284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BC6D5-74E2-A547-A4A2-F15280A3C02A}" type="datetimeFigureOut">
              <a:rPr lang="en-US" smtClean="0"/>
              <a:pPr/>
              <a:t>5/24/2013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01435-545D-EC4D-9E6C-DAE8352065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0548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BC6D5-74E2-A547-A4A2-F15280A3C02A}" type="datetimeFigureOut">
              <a:rPr lang="en-US" smtClean="0"/>
              <a:pPr/>
              <a:t>5/24/2013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01435-545D-EC4D-9E6C-DAE8352065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347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BC6D5-74E2-A547-A4A2-F15280A3C02A}" type="datetimeFigureOut">
              <a:rPr lang="en-US" smtClean="0"/>
              <a:pPr/>
              <a:t>5/24/2013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01435-545D-EC4D-9E6C-DAE8352065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23533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BC6D5-74E2-A547-A4A2-F15280A3C02A}" type="datetimeFigureOut">
              <a:rPr lang="en-US" smtClean="0"/>
              <a:pPr/>
              <a:t>5/24/2013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01435-545D-EC4D-9E6C-DAE8352065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8821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BC6D5-74E2-A547-A4A2-F15280A3C02A}" type="datetimeFigureOut">
              <a:rPr lang="en-US" smtClean="0"/>
              <a:pPr/>
              <a:t>5/24/2013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01435-545D-EC4D-9E6C-DAE8352065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34683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BC6D5-74E2-A547-A4A2-F15280A3C02A}" type="datetimeFigureOut">
              <a:rPr lang="en-US" smtClean="0"/>
              <a:pPr/>
              <a:t>5/24/2013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01435-545D-EC4D-9E6C-DAE8352065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75637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BC6D5-74E2-A547-A4A2-F15280A3C02A}" type="datetimeFigureOut">
              <a:rPr lang="en-US" smtClean="0"/>
              <a:pPr/>
              <a:t>5/24/2013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01435-545D-EC4D-9E6C-DAE8352065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3266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03912" y="3600230"/>
            <a:ext cx="9537563" cy="147002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ko-KR" altLang="en-US" sz="5000" b="1" dirty="0" smtClean="0">
                <a:latin typeface="나눔손글씨 펜"/>
                <a:ea typeface="나눔손글씨 펜"/>
                <a:cs typeface="나눔손글씨 펜"/>
              </a:rPr>
              <a:t>마인드맵을 활용한 </a:t>
            </a:r>
            <a:r>
              <a:rPr lang="en-US" altLang="ko-KR" sz="5000" b="1" dirty="0" smtClean="0">
                <a:latin typeface="나눔손글씨 펜"/>
                <a:ea typeface="나눔손글씨 펜"/>
                <a:cs typeface="나눔손글씨 펜"/>
              </a:rPr>
              <a:t/>
            </a:r>
            <a:br>
              <a:rPr lang="en-US" altLang="ko-KR" sz="5000" b="1" dirty="0" smtClean="0">
                <a:latin typeface="나눔손글씨 펜"/>
                <a:ea typeface="나눔손글씨 펜"/>
                <a:cs typeface="나눔손글씨 펜"/>
              </a:rPr>
            </a:br>
            <a:r>
              <a:rPr lang="ko-KR" altLang="en-US" sz="9000" b="1" dirty="0" smtClean="0">
                <a:latin typeface="나눔손글씨 펜"/>
                <a:ea typeface="나눔손글씨 펜"/>
                <a:cs typeface="나눔손글씨 펜"/>
              </a:rPr>
              <a:t>강의 도우미 시스템</a:t>
            </a:r>
            <a:endParaRPr lang="en-US" sz="9000" b="1" dirty="0">
              <a:latin typeface="나눔손글씨 펜"/>
              <a:ea typeface="나눔손글씨 펜"/>
              <a:cs typeface="나눔손글씨 펜"/>
            </a:endParaRPr>
          </a:p>
        </p:txBody>
      </p:sp>
      <p:sp>
        <p:nvSpPr>
          <p:cNvPr id="5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순서도: 수동 입력 21"/>
          <p:cNvSpPr>
            <a:spLocks noChangeArrowheads="1"/>
          </p:cNvSpPr>
          <p:nvPr/>
        </p:nvSpPr>
        <p:spPr bwMode="auto">
          <a:xfrm rot="10800000">
            <a:off x="-23817" y="-3176"/>
            <a:ext cx="641052" cy="3330575"/>
          </a:xfrm>
          <a:prstGeom prst="flowChartManualInpu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/>
        </p:spPr>
        <p:txBody>
          <a:bodyPr anchor="ctr"/>
          <a:lstStyle/>
          <a:p>
            <a:pPr algn="ctr"/>
            <a:endParaRPr lang="ko-KR" altLang="en-US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" name="직사각형 25"/>
          <p:cNvSpPr/>
          <p:nvPr/>
        </p:nvSpPr>
        <p:spPr>
          <a:xfrm>
            <a:off x="47625" y="6251575"/>
            <a:ext cx="3862388" cy="571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1238" y="168760"/>
            <a:ext cx="630942" cy="319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altLang="ko-KR" sz="1450" b="1" dirty="0" smtClean="0">
                <a:latin typeface="Adobe 고딕 Std B" charset="0"/>
                <a:ea typeface="Adobe 고딕 Std B" charset="0"/>
                <a:cs typeface="Adobe 고딕 Std B" charset="0"/>
              </a:rPr>
              <a:t>Teaching Assistant System </a:t>
            </a:r>
          </a:p>
          <a:p>
            <a:pPr eaLnBrk="1" hangingPunct="1"/>
            <a:r>
              <a:rPr lang="en-US" altLang="ko-KR" sz="1450" b="1" dirty="0" smtClean="0">
                <a:latin typeface="Adobe 고딕 Std B" charset="0"/>
                <a:ea typeface="Adobe 고딕 Std B" charset="0"/>
                <a:cs typeface="Adobe 고딕 Std B" charset="0"/>
              </a:rPr>
              <a:t>Using Mind-Maps</a:t>
            </a:r>
            <a:endParaRPr lang="ko-KR" altLang="en-US" sz="1450" b="1" dirty="0">
              <a:latin typeface="Adobe 고딕 Std B" charset="0"/>
              <a:ea typeface="Adobe 고딕 Std B" charset="0"/>
              <a:cs typeface="Adobe 고딕 Std B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624" y="6483685"/>
            <a:ext cx="65520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5">
                    <a:lumMod val="75000"/>
                  </a:schemeClr>
                </a:solidFill>
              </a:rPr>
              <a:t>Copyright © </a:t>
            </a:r>
            <a:r>
              <a:rPr lang="en-US" sz="1100" b="1" dirty="0" smtClean="0">
                <a:solidFill>
                  <a:schemeClr val="accent5">
                    <a:lumMod val="75000"/>
                  </a:schemeClr>
                </a:solidFill>
              </a:rPr>
              <a:t>201</a:t>
            </a:r>
            <a:r>
              <a:rPr lang="en-US" altLang="ko-KR" sz="1100" b="1" dirty="0" smtClean="0">
                <a:solidFill>
                  <a:schemeClr val="accent5">
                    <a:lumMod val="75000"/>
                  </a:schemeClr>
                </a:solidFill>
              </a:rPr>
              <a:t>3, </a:t>
            </a:r>
            <a:r>
              <a:rPr lang="en-US" altLang="ko-KR" sz="1100" b="1" dirty="0" err="1" smtClean="0">
                <a:solidFill>
                  <a:schemeClr val="accent5">
                    <a:lumMod val="75000"/>
                  </a:schemeClr>
                </a:solidFill>
              </a:rPr>
              <a:t>Treeze.com</a:t>
            </a:r>
            <a:r>
              <a:rPr lang="en-US" sz="1100" b="1" dirty="0" smtClean="0">
                <a:solidFill>
                  <a:schemeClr val="accent5">
                    <a:lumMod val="75000"/>
                  </a:schemeClr>
                </a:solidFill>
              </a:rPr>
              <a:t>, Teaching Assistant System Using Mind-Maps,  , All </a:t>
            </a:r>
            <a:r>
              <a:rPr lang="en-US" sz="1100" b="1" dirty="0">
                <a:solidFill>
                  <a:schemeClr val="accent5">
                    <a:lumMod val="75000"/>
                  </a:schemeClr>
                </a:solidFill>
              </a:rPr>
              <a:t>rights reserved</a:t>
            </a:r>
            <a:endParaRPr lang="en-US" sz="1100" dirty="0">
              <a:solidFill>
                <a:schemeClr val="accent5">
                  <a:lumMod val="75000"/>
                </a:schemeClr>
              </a:solidFill>
              <a:latin typeface="맑은고딕"/>
              <a:cs typeface="맑은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08828" y="5107070"/>
            <a:ext cx="447968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rgbClr val="800000"/>
                </a:solidFill>
              </a:rPr>
              <a:t>2013.</a:t>
            </a:r>
            <a:r>
              <a:rPr lang="ko-KR" altLang="en-US" b="1" dirty="0" smtClean="0">
                <a:solidFill>
                  <a:srgbClr val="800000"/>
                </a:solidFill>
              </a:rPr>
              <a:t> </a:t>
            </a:r>
            <a:r>
              <a:rPr lang="en-US" altLang="ko-KR" b="1" dirty="0" smtClean="0">
                <a:solidFill>
                  <a:srgbClr val="800000"/>
                </a:solidFill>
              </a:rPr>
              <a:t>5.</a:t>
            </a:r>
            <a:r>
              <a:rPr lang="ko-KR" altLang="en-US" b="1" dirty="0" smtClean="0">
                <a:solidFill>
                  <a:srgbClr val="800000"/>
                </a:solidFill>
              </a:rPr>
              <a:t> </a:t>
            </a:r>
            <a:r>
              <a:rPr lang="en-US" altLang="ko-KR" b="1" dirty="0" smtClean="0">
                <a:solidFill>
                  <a:srgbClr val="800000"/>
                </a:solidFill>
              </a:rPr>
              <a:t>24</a:t>
            </a:r>
            <a:r>
              <a:rPr lang="ko-KR" altLang="en-US" b="1" dirty="0" smtClean="0">
                <a:solidFill>
                  <a:srgbClr val="800000"/>
                </a:solidFill>
              </a:rPr>
              <a:t> 중간데모 발표</a:t>
            </a:r>
            <a:endParaRPr lang="en-US" altLang="ko-KR" b="1" dirty="0" smtClean="0">
              <a:solidFill>
                <a:srgbClr val="800000"/>
              </a:solidFill>
            </a:endParaRPr>
          </a:p>
          <a:p>
            <a:pPr algn="r"/>
            <a:endParaRPr lang="en-US" altLang="ko-KR" b="1" dirty="0" smtClean="0">
              <a:solidFill>
                <a:srgbClr val="800000"/>
              </a:solidFill>
            </a:endParaRPr>
          </a:p>
          <a:p>
            <a:pPr algn="r"/>
            <a:r>
              <a:rPr lang="ko-KR" altLang="en-US" sz="2500" b="1" dirty="0" smtClean="0"/>
              <a:t>발표자 김 미림 외 </a:t>
            </a:r>
            <a:r>
              <a:rPr lang="ko-KR" altLang="ko-KR" sz="2500" b="1" dirty="0" smtClean="0"/>
              <a:t>4</a:t>
            </a:r>
            <a:r>
              <a:rPr lang="ko-KR" altLang="en-US" sz="2500" b="1" dirty="0" smtClean="0"/>
              <a:t>명 </a:t>
            </a:r>
            <a:endParaRPr lang="en-US" altLang="ko-KR" sz="2500" b="1" dirty="0" smtClean="0"/>
          </a:p>
          <a:p>
            <a:pPr algn="r"/>
            <a:r>
              <a:rPr lang="ko-KR" altLang="en-US" b="1" dirty="0" smtClean="0"/>
              <a:t>지도교수님 이민석 </a:t>
            </a:r>
            <a:endParaRPr lang="en-US" altLang="ko-KR" b="1" dirty="0"/>
          </a:p>
        </p:txBody>
      </p:sp>
      <p:sp>
        <p:nvSpPr>
          <p:cNvPr id="16" name="직사각형 25"/>
          <p:cNvSpPr/>
          <p:nvPr/>
        </p:nvSpPr>
        <p:spPr>
          <a:xfrm rot="5400000">
            <a:off x="-1660855" y="1618920"/>
            <a:ext cx="3345514" cy="7144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12" name="Picture 11" descr="공부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2941" y="607173"/>
            <a:ext cx="2919546" cy="1921727"/>
          </a:xfrm>
          <a:prstGeom prst="rect">
            <a:avLst/>
          </a:prstGeom>
        </p:spPr>
      </p:pic>
      <p:pic>
        <p:nvPicPr>
          <p:cNvPr id="13" name="Picture 12" descr="black-37412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29665" y="3327399"/>
            <a:ext cx="1171461" cy="1112888"/>
          </a:xfrm>
          <a:prstGeom prst="rect">
            <a:avLst/>
          </a:prstGeom>
        </p:spPr>
      </p:pic>
      <p:pic>
        <p:nvPicPr>
          <p:cNvPr id="3" name="Picture 2" descr="lectur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11490" y="168760"/>
            <a:ext cx="3489636" cy="2617227"/>
          </a:xfrm>
          <a:prstGeom prst="rect">
            <a:avLst/>
          </a:prstGeom>
        </p:spPr>
      </p:pic>
      <p:pic>
        <p:nvPicPr>
          <p:cNvPr id="4" name="Picture 3" descr="MIND-MAP-benefits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53307" y="4738460"/>
            <a:ext cx="1016000" cy="73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7732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_x159158744" descr="EMB00000a2473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4118" y="483595"/>
            <a:ext cx="5372214" cy="355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13" name="Picture 12" descr="20050718-54 cop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96332" y="2528056"/>
            <a:ext cx="2869505" cy="18651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21744" y="4421327"/>
            <a:ext cx="3822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길</a:t>
            </a:r>
            <a:r>
              <a:rPr lang="en-US" altLang="ko-KR" sz="25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5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수업의 전체흐름</a:t>
            </a:r>
            <a:r>
              <a:rPr lang="en-US" altLang="ko-KR" sz="25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)</a:t>
            </a:r>
            <a:endParaRPr lang="en-US" altLang="ko-KR" sz="2500" b="1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en-US" altLang="ko-KR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 </a:t>
            </a:r>
            <a:r>
              <a:rPr lang="ko-KR" altLang="en-US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잃어버린 학생들 </a:t>
            </a:r>
            <a:endParaRPr lang="en-US" sz="3000" b="1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3188" y="4036607"/>
            <a:ext cx="47174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&lt; </a:t>
            </a:r>
            <a:r>
              <a:rPr lang="ko-KR" altLang="en-US" sz="1300" dirty="0" smtClean="0"/>
              <a:t>모 </a:t>
            </a:r>
            <a:r>
              <a:rPr lang="ko-KR" altLang="en-US" sz="1300" dirty="0"/>
              <a:t>대학</a:t>
            </a:r>
            <a:r>
              <a:rPr lang="en-US" altLang="ko-KR" sz="1300" dirty="0"/>
              <a:t>, 2013.5.3.(</a:t>
            </a:r>
            <a:r>
              <a:rPr lang="ko-KR" altLang="en-US" sz="1300" dirty="0"/>
              <a:t>금</a:t>
            </a:r>
            <a:r>
              <a:rPr lang="en-US" altLang="ko-KR" sz="1300" dirty="0"/>
              <a:t>) </a:t>
            </a:r>
            <a:r>
              <a:rPr lang="ko-KR" altLang="en-US" sz="1300" dirty="0"/>
              <a:t>조사 총인원 </a:t>
            </a:r>
            <a:r>
              <a:rPr lang="en-US" altLang="ko-KR" sz="1300" dirty="0"/>
              <a:t>: 200</a:t>
            </a:r>
            <a:r>
              <a:rPr lang="ko-KR" altLang="en-US" sz="1300" dirty="0"/>
              <a:t>명 남</a:t>
            </a:r>
            <a:r>
              <a:rPr lang="en-US" altLang="ko-KR" sz="1300" dirty="0"/>
              <a:t>: 55% </a:t>
            </a:r>
            <a:r>
              <a:rPr lang="ko-KR" altLang="en-US" sz="1300" dirty="0"/>
              <a:t>여</a:t>
            </a:r>
            <a:r>
              <a:rPr lang="en-US" altLang="ko-KR" sz="1300" dirty="0"/>
              <a:t>: 45% </a:t>
            </a:r>
            <a:endParaRPr lang="en-US" altLang="ko-KR" sz="1300" dirty="0" smtClean="0"/>
          </a:p>
          <a:p>
            <a:r>
              <a:rPr lang="ko-KR" altLang="en-US" sz="1300" dirty="0" smtClean="0"/>
              <a:t>인문대</a:t>
            </a:r>
            <a:r>
              <a:rPr lang="en-US" altLang="ko-KR" sz="1300" dirty="0"/>
              <a:t>: 25% </a:t>
            </a:r>
            <a:r>
              <a:rPr lang="ko-KR" altLang="en-US" sz="1300" dirty="0"/>
              <a:t>공대</a:t>
            </a:r>
            <a:r>
              <a:rPr lang="en-US" altLang="ko-KR" sz="1300" dirty="0"/>
              <a:t>: 30% </a:t>
            </a:r>
            <a:r>
              <a:rPr lang="ko-KR" altLang="en-US" sz="1300" dirty="0"/>
              <a:t>사과대</a:t>
            </a:r>
            <a:r>
              <a:rPr lang="en-US" altLang="ko-KR" sz="1300" dirty="0"/>
              <a:t>: 25%</a:t>
            </a:r>
            <a:r>
              <a:rPr lang="ko-KR" altLang="en-US" sz="1300" dirty="0"/>
              <a:t>예대</a:t>
            </a:r>
            <a:r>
              <a:rPr lang="en-US" altLang="ko-KR" sz="1300" dirty="0"/>
              <a:t>: 20% </a:t>
            </a:r>
            <a:r>
              <a:rPr lang="ko-KR" altLang="en-US" sz="1300" dirty="0"/>
              <a:t>단위 </a:t>
            </a:r>
            <a:r>
              <a:rPr lang="en-US" altLang="ko-KR" sz="1300" dirty="0"/>
              <a:t>: </a:t>
            </a:r>
            <a:r>
              <a:rPr lang="ko-KR" altLang="en-US" sz="1300" dirty="0"/>
              <a:t>백분율</a:t>
            </a:r>
            <a:r>
              <a:rPr lang="en-US" altLang="ko-KR" sz="1300" dirty="0"/>
              <a:t>(%) </a:t>
            </a:r>
            <a:r>
              <a:rPr lang="en-US" altLang="ko-KR" sz="1300" dirty="0" smtClean="0"/>
              <a:t>&gt;</a:t>
            </a:r>
            <a:endParaRPr lang="ko-KR" altLang="en-US" sz="1300" dirty="0"/>
          </a:p>
          <a:p>
            <a:endParaRPr lang="ko-KR" altLang="en-US" sz="1300" dirty="0"/>
          </a:p>
          <a:p>
            <a:endParaRPr lang="en-US" sz="1300" dirty="0"/>
          </a:p>
        </p:txBody>
      </p:sp>
      <p:sp>
        <p:nvSpPr>
          <p:cNvPr id="12" name="Right Arrow 11"/>
          <p:cNvSpPr/>
          <p:nvPr/>
        </p:nvSpPr>
        <p:spPr>
          <a:xfrm rot="1198194">
            <a:off x="4648416" y="2514056"/>
            <a:ext cx="612341" cy="464950"/>
          </a:xfrm>
          <a:prstGeom prst="rightArrow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8350654" y="2869987"/>
            <a:ext cx="512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그림 </a:t>
            </a:r>
            <a:r>
              <a:rPr lang="ko-KR" altLang="ko-KR" b="1" dirty="0" smtClean="0">
                <a:latin typeface="나눔고딕"/>
                <a:ea typeface="나눔고딕"/>
                <a:cs typeface="나눔고딕"/>
              </a:rPr>
              <a:t>4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&gt;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강의 이해도 부족의 원인 설문조사</a:t>
            </a:r>
            <a:endParaRPr lang="ko-KR" alt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0992" y="4684729"/>
            <a:ext cx="512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그림 </a:t>
            </a:r>
            <a:r>
              <a:rPr lang="ko-KR" altLang="ko-KR" b="1" dirty="0">
                <a:latin typeface="나눔고딕"/>
                <a:ea typeface="나눔고딕"/>
                <a:cs typeface="나눔고딕"/>
              </a:rPr>
              <a:t>5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&gt;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강의 이해도 부족의 원인 설문결과</a:t>
            </a:r>
            <a:endParaRPr lang="ko-KR" alt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9555" y="58599"/>
            <a:ext cx="4961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대학강의의 이해도가 부족한 원인 조사결과</a:t>
            </a:r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sz="2000" b="1" dirty="0">
              <a:solidFill>
                <a:srgbClr val="C35D51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969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49" name="_x159152888" descr="EMB00000a2473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7915" y="1150123"/>
            <a:ext cx="4395094" cy="324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8" name="Picture 7" descr="20056857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67643" y="2040741"/>
            <a:ext cx="2949007" cy="16588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48032" y="4078422"/>
            <a:ext cx="41081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대답없는 학생들</a:t>
            </a:r>
            <a:r>
              <a:rPr lang="en-US" altLang="ko-KR" sz="3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..</a:t>
            </a:r>
            <a:r>
              <a:rPr lang="ko-KR" altLang="en-US" sz="3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sz="3000" b="1" dirty="0">
              <a:solidFill>
                <a:schemeClr val="accent6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915" y="4632420"/>
            <a:ext cx="47174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&lt; </a:t>
            </a:r>
            <a:r>
              <a:rPr lang="ko-KR" altLang="en-US" sz="1300" dirty="0" smtClean="0"/>
              <a:t>모 </a:t>
            </a:r>
            <a:r>
              <a:rPr lang="ko-KR" altLang="en-US" sz="1300" dirty="0"/>
              <a:t>대학</a:t>
            </a:r>
            <a:r>
              <a:rPr lang="en-US" altLang="ko-KR" sz="1300" dirty="0"/>
              <a:t>, 2013.5.3.(</a:t>
            </a:r>
            <a:r>
              <a:rPr lang="ko-KR" altLang="en-US" sz="1300" dirty="0"/>
              <a:t>금</a:t>
            </a:r>
            <a:r>
              <a:rPr lang="en-US" altLang="ko-KR" sz="1300" dirty="0"/>
              <a:t>) </a:t>
            </a:r>
            <a:r>
              <a:rPr lang="ko-KR" altLang="en-US" sz="1300" dirty="0"/>
              <a:t>조사 총인원 </a:t>
            </a:r>
            <a:r>
              <a:rPr lang="en-US" altLang="ko-KR" sz="1300" dirty="0"/>
              <a:t>: 200</a:t>
            </a:r>
            <a:r>
              <a:rPr lang="ko-KR" altLang="en-US" sz="1300" dirty="0"/>
              <a:t>명 남</a:t>
            </a:r>
            <a:r>
              <a:rPr lang="en-US" altLang="ko-KR" sz="1300" dirty="0"/>
              <a:t>: 55% </a:t>
            </a:r>
            <a:r>
              <a:rPr lang="ko-KR" altLang="en-US" sz="1300" dirty="0"/>
              <a:t>여</a:t>
            </a:r>
            <a:r>
              <a:rPr lang="en-US" altLang="ko-KR" sz="1300" dirty="0"/>
              <a:t>: 45% </a:t>
            </a:r>
            <a:endParaRPr lang="en-US" altLang="ko-KR" sz="1300" dirty="0" smtClean="0"/>
          </a:p>
          <a:p>
            <a:r>
              <a:rPr lang="ko-KR" altLang="en-US" sz="1300" dirty="0" smtClean="0"/>
              <a:t>인문대</a:t>
            </a:r>
            <a:r>
              <a:rPr lang="en-US" altLang="ko-KR" sz="1300" dirty="0"/>
              <a:t>: 25% </a:t>
            </a:r>
            <a:r>
              <a:rPr lang="ko-KR" altLang="en-US" sz="1300" dirty="0"/>
              <a:t>공대</a:t>
            </a:r>
            <a:r>
              <a:rPr lang="en-US" altLang="ko-KR" sz="1300" dirty="0"/>
              <a:t>: 30% </a:t>
            </a:r>
            <a:r>
              <a:rPr lang="ko-KR" altLang="en-US" sz="1300" dirty="0"/>
              <a:t>사과대</a:t>
            </a:r>
            <a:r>
              <a:rPr lang="en-US" altLang="ko-KR" sz="1300" dirty="0"/>
              <a:t>: 25%</a:t>
            </a:r>
            <a:r>
              <a:rPr lang="ko-KR" altLang="en-US" sz="1300" dirty="0"/>
              <a:t>예대</a:t>
            </a:r>
            <a:r>
              <a:rPr lang="en-US" altLang="ko-KR" sz="1300" dirty="0"/>
              <a:t>: 20% </a:t>
            </a:r>
            <a:r>
              <a:rPr lang="ko-KR" altLang="en-US" sz="1300" dirty="0"/>
              <a:t>단위 </a:t>
            </a:r>
            <a:r>
              <a:rPr lang="en-US" altLang="ko-KR" sz="1300" dirty="0"/>
              <a:t>: </a:t>
            </a:r>
            <a:r>
              <a:rPr lang="ko-KR" altLang="en-US" sz="1300" dirty="0"/>
              <a:t>백분율</a:t>
            </a:r>
            <a:r>
              <a:rPr lang="en-US" altLang="ko-KR" sz="1300" dirty="0"/>
              <a:t>(%) </a:t>
            </a:r>
            <a:r>
              <a:rPr lang="en-US" altLang="ko-KR" sz="1300" dirty="0" smtClean="0"/>
              <a:t>&gt;</a:t>
            </a:r>
            <a:endParaRPr lang="ko-KR" altLang="en-US" sz="1300" dirty="0"/>
          </a:p>
          <a:p>
            <a:endParaRPr lang="ko-KR" altLang="en-US" sz="1300" dirty="0"/>
          </a:p>
          <a:p>
            <a:endParaRPr lang="en-US" sz="1300" dirty="0"/>
          </a:p>
        </p:txBody>
      </p:sp>
      <p:sp>
        <p:nvSpPr>
          <p:cNvPr id="12" name="Right Arrow 11"/>
          <p:cNvSpPr/>
          <p:nvPr/>
        </p:nvSpPr>
        <p:spPr>
          <a:xfrm>
            <a:off x="4573628" y="2943364"/>
            <a:ext cx="612341" cy="464950"/>
          </a:xfrm>
          <a:prstGeom prst="rightArrow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2850" y="5256338"/>
            <a:ext cx="538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그림 </a:t>
            </a:r>
            <a:r>
              <a:rPr lang="en-US" altLang="ko-KR" b="1" dirty="0">
                <a:latin typeface="나눔고딕"/>
                <a:ea typeface="나눔고딕"/>
                <a:cs typeface="나눔고딕"/>
              </a:rPr>
              <a:t>6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&gt;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강의 시간중 학생의 피드백관련 설문결과</a:t>
            </a:r>
            <a:endParaRPr lang="ko-KR" alt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555" y="58599"/>
            <a:ext cx="616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대학강의의 이해도가 부족한 학생들이 질문량 조사결과</a:t>
            </a:r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sz="2000" b="1" dirty="0">
              <a:solidFill>
                <a:srgbClr val="C35D51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05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2" name="_x159153768" descr="EMB00000a24734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369" r="5803" b="8337"/>
          <a:stretch>
            <a:fillRect/>
          </a:stretch>
        </p:blipFill>
        <p:spPr bwMode="auto">
          <a:xfrm>
            <a:off x="198028" y="574160"/>
            <a:ext cx="3893889" cy="418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11" name="Picture 10" descr="20701_7738_194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21999" y="1984323"/>
            <a:ext cx="2938499" cy="18962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66616" y="4018516"/>
            <a:ext cx="5011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현재 강의시스템이 </a:t>
            </a:r>
            <a:endParaRPr lang="en-US" altLang="ko-KR" sz="3000" b="1" dirty="0" smtClean="0">
              <a:solidFill>
                <a:schemeClr val="accent3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sz="3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학생들의 피드백</a:t>
            </a:r>
            <a:r>
              <a:rPr lang="ko-KR" altLang="en-US" sz="3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흡수 못해  </a:t>
            </a:r>
            <a:endParaRPr lang="en-US" sz="3000" b="1" dirty="0">
              <a:solidFill>
                <a:schemeClr val="accent3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647" y="4760824"/>
            <a:ext cx="3109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대학내일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대연구소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4366616" y="2835067"/>
            <a:ext cx="612341" cy="464950"/>
          </a:xfrm>
          <a:prstGeom prst="rightArrow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2850" y="5256338"/>
            <a:ext cx="538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그림 </a:t>
            </a:r>
            <a:r>
              <a:rPr lang="en-US" altLang="ko-KR" b="1" dirty="0">
                <a:latin typeface="나눔고딕"/>
                <a:ea typeface="나눔고딕"/>
                <a:cs typeface="나눔고딕"/>
              </a:rPr>
              <a:t>7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&gt;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강의 평가가 수업에 반영되는 정도 설문결과</a:t>
            </a:r>
            <a:endParaRPr lang="ko-KR" alt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9555" y="174051"/>
            <a:ext cx="4407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개선없는 강의 시스템의 원인 조사결과</a:t>
            </a:r>
            <a:r>
              <a:rPr lang="en-US" altLang="ko-KR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sz="2000" b="1" dirty="0">
              <a:solidFill>
                <a:srgbClr val="C35D51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8616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14268" y="2760816"/>
            <a:ext cx="38501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해결책은 </a:t>
            </a:r>
            <a:r>
              <a:rPr lang="en-US" altLang="ko-KR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115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28716" y="2571431"/>
            <a:ext cx="6783610" cy="1728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마인드맵을 활용한</a:t>
            </a:r>
            <a:endParaRPr lang="en-US" altLang="ko-KR" sz="4000" b="1" dirty="0" smtClean="0">
              <a:solidFill>
                <a:srgbClr val="C35D51"/>
              </a:solidFill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강의 도우미 시스템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9" name="Picture 8" descr="black-37412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6595" y="2873241"/>
            <a:ext cx="1171461" cy="1112888"/>
          </a:xfrm>
          <a:prstGeom prst="rect">
            <a:avLst/>
          </a:prstGeom>
        </p:spPr>
      </p:pic>
      <p:sp>
        <p:nvSpPr>
          <p:cNvPr id="10" name="직사각형 25"/>
          <p:cNvSpPr/>
          <p:nvPr/>
        </p:nvSpPr>
        <p:spPr>
          <a:xfrm>
            <a:off x="2112811" y="3383966"/>
            <a:ext cx="192130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11" name="Picture 10" descr="MIND-MAP-benefit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34893" y="4300109"/>
            <a:ext cx="2430906" cy="1763888"/>
          </a:xfrm>
          <a:prstGeom prst="rect">
            <a:avLst/>
          </a:prstGeom>
        </p:spPr>
      </p:pic>
      <p:sp>
        <p:nvSpPr>
          <p:cNvPr id="14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032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2038" y="364565"/>
            <a:ext cx="70199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16145" y="5268323"/>
            <a:ext cx="538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그림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8&gt;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본 시스템 교육환경</a:t>
            </a:r>
            <a:endParaRPr lang="ko-KR" altLang="en-US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816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" y="3459738"/>
            <a:ext cx="929341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수업 내용을 </a:t>
            </a:r>
            <a:r>
              <a:rPr lang="ko-KR" altLang="en-US" sz="35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일목요연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하게</a:t>
            </a:r>
            <a:r>
              <a:rPr lang="en-US" altLang="ko-KR" sz="2500" b="1" dirty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500" b="1" dirty="0" smtClean="0">
                <a:solidFill>
                  <a:schemeClr val="accent3"/>
                </a:solidFill>
                <a:latin typeface="나눔고딕"/>
                <a:ea typeface="나눔고딕"/>
                <a:cs typeface="나눔고딕"/>
              </a:rPr>
              <a:t>요약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정리하고 </a:t>
            </a:r>
            <a:endParaRPr lang="en-US" altLang="ko-KR" sz="2500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500" b="1" dirty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sz="3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한눈에 보이게 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해주는</a:t>
            </a:r>
            <a:r>
              <a:rPr lang="ko-KR" altLang="ko-KR" sz="2500" b="1" dirty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5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마인드맵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상에서 수업 진행경로 표시</a:t>
            </a:r>
            <a:endParaRPr lang="en-US" altLang="ko-KR" sz="3500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5" name="Picture 4" descr="MIND-MAP-benefit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5809" y="5013395"/>
            <a:ext cx="1523997" cy="1105826"/>
          </a:xfrm>
          <a:prstGeom prst="rect">
            <a:avLst/>
          </a:prstGeom>
        </p:spPr>
      </p:pic>
      <p:pic>
        <p:nvPicPr>
          <p:cNvPr id="6" name="Picture 5" descr="20050718-54 cop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7081" y="968714"/>
            <a:ext cx="2869505" cy="18651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8641" y="1265405"/>
            <a:ext cx="4864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길</a:t>
            </a:r>
            <a:r>
              <a:rPr lang="en-US" altLang="ko-KR" sz="25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5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수업의 전체흐름</a:t>
            </a:r>
            <a:r>
              <a:rPr lang="en-US" altLang="ko-KR" sz="25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)</a:t>
            </a:r>
            <a:endParaRPr lang="en-US" altLang="ko-KR" sz="2500" b="1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en-US" altLang="ko-KR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               </a:t>
            </a:r>
            <a:r>
              <a:rPr lang="ko-KR" altLang="en-US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잃어버린 학생들 </a:t>
            </a:r>
            <a:endParaRPr lang="en-US" sz="3000" b="1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555" y="174051"/>
            <a:ext cx="3357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강의 도우미 시스템 솔루션 </a:t>
            </a:r>
            <a:r>
              <a:rPr lang="ko-KR" altLang="ko-KR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1</a:t>
            </a:r>
            <a:r>
              <a:rPr lang="en-US" altLang="ko-KR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sz="2000" b="1" dirty="0">
              <a:solidFill>
                <a:srgbClr val="C35D5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4355065" y="2678642"/>
            <a:ext cx="703057" cy="609774"/>
          </a:xfrm>
          <a:prstGeom prst="rightArrow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6500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52"/>
          <p:cNvSpPr/>
          <p:nvPr/>
        </p:nvSpPr>
        <p:spPr>
          <a:xfrm>
            <a:off x="2943413" y="6209497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55" y="174051"/>
            <a:ext cx="3357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강의 도우미 시스템 솔루션 </a:t>
            </a:r>
            <a:r>
              <a:rPr lang="ko-KR" altLang="ko-KR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1</a:t>
            </a:r>
            <a:r>
              <a:rPr lang="en-US" altLang="ko-KR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en-US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- 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강의 네비게이션 기술</a:t>
            </a:r>
            <a:endParaRPr lang="en-US" sz="2000" b="1" dirty="0">
              <a:solidFill>
                <a:srgbClr val="FF0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79737" y="2555310"/>
            <a:ext cx="49603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</a:rPr>
              <a:t>시연 영상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xmlns="" val="383163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4" name="Picture 3" descr="20056857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810" y="1468744"/>
            <a:ext cx="2949007" cy="1658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199" y="3506425"/>
            <a:ext cx="41081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대답없는 학생들</a:t>
            </a:r>
            <a:r>
              <a:rPr lang="en-US" altLang="ko-KR" sz="3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..</a:t>
            </a:r>
            <a:r>
              <a:rPr lang="ko-KR" altLang="en-US" sz="3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sz="3000" b="1" dirty="0">
              <a:solidFill>
                <a:schemeClr val="accent6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6" name="Picture 5" descr="topicimages_com_20110403_17263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08363" y="1407636"/>
            <a:ext cx="3810000" cy="2476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43413" y="4308462"/>
            <a:ext cx="5866183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스마트 기기</a:t>
            </a:r>
            <a:r>
              <a:rPr lang="en-US" altLang="ko-KR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,pc</a:t>
            </a:r>
            <a:r>
              <a:rPr lang="ko-KR" altLang="en-US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로 학생들과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3000" b="1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3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원활한 피드백</a:t>
            </a:r>
            <a:r>
              <a:rPr lang="ko-KR" altLang="en-US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이</a:t>
            </a:r>
            <a:r>
              <a:rPr lang="en-US" altLang="ko-KR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가능하게 한다</a:t>
            </a:r>
            <a:r>
              <a:rPr lang="en-US" altLang="ko-KR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sz="3000" b="1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55" y="174051"/>
            <a:ext cx="3357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강의 도우미 시스템 솔루션 </a:t>
            </a:r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2</a:t>
            </a:r>
            <a:r>
              <a:rPr lang="en-US" altLang="ko-KR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sz="2000" b="1" dirty="0">
              <a:solidFill>
                <a:srgbClr val="C35D5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702103" y="2496534"/>
            <a:ext cx="703057" cy="609774"/>
          </a:xfrm>
          <a:prstGeom prst="rightArrow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2135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90" name="Picture 18" descr="\\psf\Home\Documents\설명\설명이미지\퀴즈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24" y="1502734"/>
            <a:ext cx="3600450" cy="36004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\\psf\Home\Documents\설명\설명이미지\퀴즈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524" y="1502734"/>
            <a:ext cx="3600450" cy="36004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483" y="5220010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그림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12&gt;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학생용 강의 도우미 설문 대화창</a:t>
            </a:r>
          </a:p>
          <a:p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30422" y="522001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그림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13&gt; 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교수용강의 도우미 </a:t>
            </a:r>
            <a:r>
              <a:rPr lang="ko-KR" altLang="en-US" b="1" dirty="0" err="1" smtClean="0">
                <a:latin typeface="나눔고딕"/>
                <a:ea typeface="나눔고딕"/>
                <a:cs typeface="나눔고딕"/>
              </a:rPr>
              <a:t>설문결과창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9555" y="174051"/>
            <a:ext cx="33775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강의 도우미 시스템 솔루션 </a:t>
            </a:r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2</a:t>
            </a:r>
            <a:r>
              <a:rPr lang="en-US" altLang="ko-KR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강의 중 피드백 기술 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설문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)</a:t>
            </a:r>
            <a:endParaRPr lang="en-US" sz="2000" b="1" dirty="0">
              <a:solidFill>
                <a:srgbClr val="FF0000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884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31295" y="1555244"/>
            <a:ext cx="784035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본 프로젝트에서 </a:t>
            </a:r>
            <a:endParaRPr lang="en-US" altLang="ko-KR" sz="5000" b="1" dirty="0" smtClean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5000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      제작하려는 시스템은</a:t>
            </a:r>
            <a:r>
              <a:rPr lang="ko-KR" altLang="ko-KR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en-US" altLang="ko-KR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086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88" name="Picture 16" descr="\\psf\Home\Documents\설명\설명이미지\질문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6" y="1246645"/>
            <a:ext cx="3600450" cy="36004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\\psf\Home\Documents\설명\설명이미지\질문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500" y="1246645"/>
            <a:ext cx="3600450" cy="36004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9701" y="4962479"/>
            <a:ext cx="3579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그림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14&gt; 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마인드맵의 특정 </a:t>
            </a:r>
            <a:r>
              <a:rPr lang="ko-KR" altLang="en-US" b="1" dirty="0" err="1" smtClean="0">
                <a:latin typeface="나눔고딕"/>
                <a:ea typeface="나눔고딕"/>
                <a:cs typeface="나눔고딕"/>
              </a:rPr>
              <a:t>노드에</a:t>
            </a:r>
            <a:endParaRPr lang="en-US" altLang="ko-KR" b="1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질문이 있는 경우</a:t>
            </a:r>
          </a:p>
          <a:p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3259" y="4964098"/>
            <a:ext cx="308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그림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15&gt; 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질문아이콘을 눌러 </a:t>
            </a:r>
            <a:endParaRPr lang="en-US" altLang="ko-KR" b="1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질의응답확인 화면 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9555" y="174051"/>
            <a:ext cx="3357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강의 도우미 시스템 솔루션 </a:t>
            </a:r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2</a:t>
            </a:r>
            <a:r>
              <a:rPr lang="en-US" altLang="ko-KR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강의 중 피드백 기술 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질문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)</a:t>
            </a:r>
            <a:endParaRPr lang="en-US" sz="2000" b="1" dirty="0">
              <a:solidFill>
                <a:srgbClr val="FF0000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548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5" name="Picture 4" descr="20701_7738_194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2274" y="1146446"/>
            <a:ext cx="2938499" cy="1896250"/>
          </a:xfrm>
          <a:prstGeom prst="rect">
            <a:avLst/>
          </a:prstGeom>
        </p:spPr>
      </p:pic>
      <p:sp>
        <p:nvSpPr>
          <p:cNvPr id="2" name="Cloud 1"/>
          <p:cNvSpPr/>
          <p:nvPr/>
        </p:nvSpPr>
        <p:spPr>
          <a:xfrm>
            <a:off x="5020237" y="263641"/>
            <a:ext cx="3585882" cy="2510117"/>
          </a:xfrm>
          <a:prstGeom prst="cloud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 smtClean="0">
                <a:solidFill>
                  <a:srgbClr val="FFFF00"/>
                </a:solidFill>
                <a:latin typeface="나눔고딕"/>
                <a:ea typeface="나눔고딕"/>
                <a:cs typeface="나눔고딕"/>
              </a:rPr>
              <a:t>강의자료 공유 </a:t>
            </a:r>
            <a:r>
              <a:rPr lang="en-US" altLang="ko-KR" sz="2300" b="1" dirty="0" smtClean="0">
                <a:solidFill>
                  <a:srgbClr val="FFFF00"/>
                </a:solidFill>
                <a:latin typeface="나눔고딕"/>
                <a:ea typeface="나눔고딕"/>
                <a:cs typeface="나눔고딕"/>
              </a:rPr>
              <a:t>&amp;</a:t>
            </a:r>
            <a:r>
              <a:rPr lang="ko-KR" altLang="en-US" sz="2300" b="1" dirty="0" smtClean="0">
                <a:solidFill>
                  <a:srgbClr val="FFFF00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sz="2300" b="1" dirty="0" smtClean="0">
              <a:solidFill>
                <a:srgbClr val="FFFF00"/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300" b="1" dirty="0" smtClean="0">
                <a:solidFill>
                  <a:srgbClr val="FFFF00"/>
                </a:solidFill>
                <a:latin typeface="나눔고딕"/>
                <a:ea typeface="나눔고딕"/>
                <a:cs typeface="나눔고딕"/>
              </a:rPr>
              <a:t>공동작업 사이트</a:t>
            </a:r>
            <a:endParaRPr lang="en-US" sz="2300" b="1" dirty="0">
              <a:solidFill>
                <a:srgbClr val="FFFF00"/>
              </a:solidFill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184589" y="2958359"/>
            <a:ext cx="567765" cy="13148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886824" y="2958359"/>
            <a:ext cx="268941" cy="13148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559177" y="2958359"/>
            <a:ext cx="0" cy="13148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007413" y="2958359"/>
            <a:ext cx="268941" cy="13148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425766" y="2958359"/>
            <a:ext cx="358588" cy="13148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1713-360-degree-feedback1-680x3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24942" y="3498439"/>
            <a:ext cx="5244353" cy="23136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9555" y="174051"/>
            <a:ext cx="3357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강의 도우미 시스템 솔루션 </a:t>
            </a:r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3</a:t>
            </a:r>
            <a:r>
              <a:rPr lang="en-US" altLang="ko-KR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sz="2000" b="1" dirty="0">
              <a:solidFill>
                <a:srgbClr val="C35D5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973631" y="1886760"/>
            <a:ext cx="703057" cy="609774"/>
          </a:xfrm>
          <a:prstGeom prst="rightArrow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7611" y="3046147"/>
            <a:ext cx="5011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학생들의 피드백</a:t>
            </a:r>
            <a:r>
              <a:rPr lang="ko-KR" altLang="en-US" sz="3000" b="1" dirty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흡수 </a:t>
            </a:r>
            <a:r>
              <a:rPr lang="ko-KR" altLang="en-US" sz="3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못하는</a:t>
            </a:r>
            <a:endParaRPr lang="en-US" altLang="ko-KR" sz="3000" b="1" dirty="0" smtClean="0">
              <a:solidFill>
                <a:schemeClr val="accent3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sz="3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   현재 강의시스템 </a:t>
            </a:r>
            <a:endParaRPr lang="en-US" altLang="ko-KR" sz="3000" b="1" dirty="0" smtClean="0">
              <a:solidFill>
                <a:schemeClr val="accent3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ko-KR" sz="3000" b="1" dirty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 </a:t>
            </a:r>
            <a:endParaRPr lang="en-US" sz="3000" b="1" dirty="0">
              <a:solidFill>
                <a:schemeClr val="accent3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08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6726" y="84255"/>
            <a:ext cx="6013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강의 도우미 시스템 솔루션 </a:t>
            </a:r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3</a:t>
            </a:r>
            <a:r>
              <a:rPr lang="en-US" altLang="ko-KR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Open Lecture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기술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(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강의자료 공유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b="1" dirty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공동작업 실현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)</a:t>
            </a:r>
            <a:endParaRPr lang="en-US" sz="2000" b="1" dirty="0">
              <a:solidFill>
                <a:srgbClr val="FF0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79737" y="2555310"/>
            <a:ext cx="49603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</a:rPr>
              <a:t>시연 영상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xmlns="" val="63163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6726" y="84255"/>
            <a:ext cx="3716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강의 도우미 시스템 솔루션 </a:t>
            </a:r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4</a:t>
            </a:r>
            <a:r>
              <a:rPr lang="en-US" altLang="ko-KR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추가기능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학습자료 관리 기술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)</a:t>
            </a:r>
            <a:endParaRPr lang="en-US" sz="2000" b="1" dirty="0">
              <a:solidFill>
                <a:srgbClr val="FF0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79737" y="2555310"/>
            <a:ext cx="49603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</a:rPr>
              <a:t>시연 영상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xmlns="" val="102140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23807" y="2638036"/>
            <a:ext cx="65286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    프레젠테이션</a:t>
            </a:r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강의 시</a:t>
            </a:r>
            <a:endParaRPr lang="en-US" altLang="ko-KR" sz="3500" b="1" dirty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3500" b="1" dirty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en-US" altLang="ko-KR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 </a:t>
            </a:r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강의 내용이</a:t>
            </a:r>
            <a:r>
              <a:rPr lang="en-US" altLang="ko-KR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요약된 </a:t>
            </a:r>
            <a:endParaRPr lang="en-US" altLang="ko-KR" sz="3500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sz="45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마인드 </a:t>
            </a:r>
            <a:r>
              <a:rPr lang="ko-KR" altLang="en-US" sz="4500" b="1" dirty="0" err="1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맵</a:t>
            </a:r>
            <a:r>
              <a:rPr lang="ko-KR" altLang="en-US" sz="3500" b="1" dirty="0" err="1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을</a:t>
            </a:r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  접목시켜</a:t>
            </a:r>
            <a:r>
              <a:rPr lang="en-US" altLang="ko-KR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…</a:t>
            </a:r>
          </a:p>
        </p:txBody>
      </p:sp>
      <p:pic>
        <p:nvPicPr>
          <p:cNvPr id="7" name="Picture 6" descr="MIND-MAP-benefit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0029" y="5957014"/>
            <a:ext cx="1016000" cy="737219"/>
          </a:xfrm>
          <a:prstGeom prst="rect">
            <a:avLst/>
          </a:prstGeom>
        </p:spPr>
      </p:pic>
      <p:pic>
        <p:nvPicPr>
          <p:cNvPr id="8" name="Picture 7" descr="스크린샷 2013-05-03 오전 10.54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59723" y="1536927"/>
            <a:ext cx="1160306" cy="1149923"/>
          </a:xfrm>
          <a:prstGeom prst="rect">
            <a:avLst/>
          </a:prstGeom>
        </p:spPr>
      </p:pic>
      <p:pic>
        <p:nvPicPr>
          <p:cNvPr id="10" name="Picture 9" descr="스크린샷 2013-05-03 오전 11.03.4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62830" y="533520"/>
            <a:ext cx="2025310" cy="2029811"/>
          </a:xfrm>
          <a:prstGeom prst="rect">
            <a:avLst/>
          </a:prstGeom>
        </p:spPr>
      </p:pic>
      <p:sp>
        <p:nvSpPr>
          <p:cNvPr id="11" name="직사각형 25"/>
          <p:cNvSpPr/>
          <p:nvPr/>
        </p:nvSpPr>
        <p:spPr>
          <a:xfrm>
            <a:off x="1423807" y="5169721"/>
            <a:ext cx="2405011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2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4458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트리즈설명그림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7880" y="100399"/>
            <a:ext cx="4990351" cy="42718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7294" y="4731832"/>
            <a:ext cx="8322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교수</a:t>
            </a:r>
            <a:r>
              <a:rPr lang="ko-KR" altLang="en-US" sz="25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의 </a:t>
            </a:r>
            <a:r>
              <a:rPr lang="ko-KR" altLang="en-US" sz="3500" b="1" dirty="0" smtClean="0">
                <a:solidFill>
                  <a:schemeClr val="accent3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강의자료</a:t>
            </a:r>
            <a:r>
              <a:rPr lang="ko-KR" altLang="en-US" sz="35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를 </a:t>
            </a:r>
            <a:r>
              <a:rPr lang="ko-KR" altLang="en-US" sz="3500" b="1" dirty="0" smtClean="0">
                <a:solidFill>
                  <a:srgbClr val="77933C"/>
                </a:solidFill>
                <a:latin typeface="나눔고딕"/>
                <a:ea typeface="나눔고딕"/>
                <a:cs typeface="나눔고딕"/>
              </a:rPr>
              <a:t>공개</a:t>
            </a:r>
            <a:r>
              <a:rPr lang="ko-KR" altLang="en-US" sz="25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하여 </a:t>
            </a:r>
            <a:endParaRPr lang="en-US" altLang="ko-KR" sz="2500" b="1" dirty="0" smtClean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sz="3500" b="1" dirty="0" smtClean="0">
                <a:solidFill>
                  <a:schemeClr val="accent3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피드백</a:t>
            </a:r>
            <a:r>
              <a:rPr lang="ko-KR" altLang="en-US" sz="25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을 받고</a:t>
            </a:r>
            <a:r>
              <a:rPr lang="ko-KR" altLang="ko-KR" sz="2500" b="1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5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수업내용 </a:t>
            </a:r>
            <a:r>
              <a:rPr lang="ko-KR" altLang="en-US" sz="3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개선</a:t>
            </a:r>
            <a:r>
              <a:rPr lang="ko-KR" altLang="en-US" sz="25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을 돕는 교육시스템</a:t>
            </a:r>
            <a:endParaRPr lang="ko-KR" altLang="en-US" sz="2500" b="1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857" y="1816196"/>
            <a:ext cx="43927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학생</a:t>
            </a:r>
            <a:r>
              <a:rPr lang="ko-KR" altLang="en-US" sz="2500" b="1" dirty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들의</a:t>
            </a:r>
            <a:r>
              <a:rPr lang="ko-KR" altLang="en-US" sz="3500" b="1" dirty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3500" b="1" dirty="0" smtClean="0">
              <a:solidFill>
                <a:schemeClr val="accent3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1000" b="1" dirty="0">
              <a:solidFill>
                <a:schemeClr val="accent3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ko-KR" sz="35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5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 </a:t>
            </a:r>
            <a:r>
              <a:rPr lang="ko-KR" altLang="en-US" sz="3500" b="1" dirty="0" smtClean="0">
                <a:solidFill>
                  <a:srgbClr val="E46C0A"/>
                </a:solidFill>
                <a:latin typeface="나눔고딕"/>
                <a:ea typeface="나눔고딕"/>
                <a:cs typeface="나눔고딕"/>
              </a:rPr>
              <a:t> 강의 </a:t>
            </a:r>
            <a:r>
              <a:rPr lang="ko-KR" altLang="en-US" sz="3500" b="1" dirty="0">
                <a:solidFill>
                  <a:srgbClr val="E46C0A"/>
                </a:solidFill>
                <a:latin typeface="나눔고딕"/>
                <a:ea typeface="나눔고딕"/>
                <a:cs typeface="나눔고딕"/>
              </a:rPr>
              <a:t>이해 </a:t>
            </a:r>
            <a:r>
              <a:rPr lang="ko-KR" altLang="en-US" sz="2500" b="1" dirty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도모</a:t>
            </a:r>
            <a:r>
              <a:rPr lang="en-US" altLang="ko-KR" sz="2500" b="1" dirty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3500" b="1" dirty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</a:p>
          <a:p>
            <a:endParaRPr lang="en-US" dirty="0"/>
          </a:p>
        </p:txBody>
      </p:sp>
      <p:sp>
        <p:nvSpPr>
          <p:cNvPr id="8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8001" y="4362776"/>
            <a:ext cx="583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그림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1&gt;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본 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교육 시스템을 활용하여 강의하는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모습</a:t>
            </a:r>
            <a:endParaRPr lang="ko-KR" altLang="en-US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720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5138" y="2873823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프로젝트 동기는 </a:t>
            </a:r>
            <a:r>
              <a:rPr lang="en-US" altLang="ko-KR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468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214" y="410770"/>
            <a:ext cx="8068234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3500" b="1" dirty="0" smtClean="0">
              <a:solidFill>
                <a:srgbClr val="215968"/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3500" b="1" dirty="0">
              <a:solidFill>
                <a:srgbClr val="215968"/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3500" b="1" dirty="0">
              <a:solidFill>
                <a:srgbClr val="215968"/>
              </a:solidFill>
              <a:latin typeface="나눔고딕"/>
              <a:ea typeface="나눔고딕"/>
              <a:cs typeface="나눔고딕"/>
            </a:endParaRPr>
          </a:p>
          <a:p>
            <a:r>
              <a:rPr lang="en-US" altLang="ko-KR" sz="25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  </a:t>
            </a:r>
            <a:endParaRPr lang="en-US" altLang="ko-KR" sz="2500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500" b="1" dirty="0" smtClean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500" b="1" dirty="0" smtClean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500" b="1" dirty="0" smtClean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500" b="1" dirty="0" smtClean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500" b="1" dirty="0" smtClean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500" b="1" dirty="0" smtClean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500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500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sz="25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학생으로서</a:t>
            </a:r>
            <a:r>
              <a:rPr lang="en-US" altLang="ko-KR" sz="25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5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500" b="1" dirty="0" err="1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튜터로서</a:t>
            </a:r>
            <a:r>
              <a:rPr lang="ko-KR" altLang="en-US" sz="25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   </a:t>
            </a:r>
            <a:r>
              <a:rPr lang="ko-KR" altLang="en-US" sz="35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대학교육 문제점 발견</a:t>
            </a:r>
            <a:r>
              <a:rPr lang="en-US" altLang="ko-KR" sz="35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!</a:t>
            </a:r>
            <a:r>
              <a:rPr lang="ko-KR" altLang="en-US" sz="35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3500" b="1" dirty="0" smtClean="0">
              <a:solidFill>
                <a:srgbClr val="FF0000"/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sz="3500" b="1" dirty="0" smtClean="0">
                <a:solidFill>
                  <a:srgbClr val="215968"/>
                </a:solidFill>
                <a:latin typeface="나눔고딕"/>
                <a:ea typeface="나눔고딕"/>
                <a:cs typeface="나눔고딕"/>
              </a:rPr>
              <a:t>   </a:t>
            </a:r>
            <a:endParaRPr lang="en-US" sz="3500" b="1" dirty="0">
              <a:solidFill>
                <a:srgbClr val="215968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5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3" name="Picture 2" descr="1288851751859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21095" y="20998"/>
            <a:ext cx="1684007" cy="695568"/>
          </a:xfrm>
          <a:prstGeom prst="rect">
            <a:avLst/>
          </a:prstGeom>
        </p:spPr>
      </p:pic>
      <p:pic>
        <p:nvPicPr>
          <p:cNvPr id="4" name="Picture 3" descr="htm_2010120700461430003010-0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09513" y="835868"/>
            <a:ext cx="4295589" cy="1929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51929" y="2839636"/>
            <a:ext cx="512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그림 </a:t>
            </a:r>
            <a:r>
              <a:rPr lang="ko-KR" altLang="ko-KR" b="1" dirty="0">
                <a:latin typeface="나눔고딕"/>
                <a:ea typeface="나눔고딕"/>
                <a:cs typeface="나눔고딕"/>
              </a:rPr>
              <a:t>2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&gt;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한성 튜터링 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교육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지도 모습</a:t>
            </a:r>
            <a:endParaRPr lang="ko-KR" altLang="en-US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6" name="Picture 5" descr="light-bulb-idea-vecto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70926" y="3652958"/>
            <a:ext cx="1473618" cy="1550280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04701718"/>
              </p:ext>
            </p:extLst>
          </p:nvPr>
        </p:nvGraphicFramePr>
        <p:xfrm>
          <a:off x="561811" y="1602242"/>
          <a:ext cx="1478029" cy="3598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029"/>
              </a:tblGrid>
              <a:tr h="579587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solidFill>
                            <a:srgbClr val="FFFF00"/>
                          </a:solidFill>
                        </a:rPr>
                        <a:t>튜터링 경력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</a:tr>
              <a:tr h="5795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r>
                        <a:rPr lang="ko-KR" altLang="en-US" dirty="0" smtClean="0"/>
                        <a:t>언어</a:t>
                      </a:r>
                      <a:endParaRPr lang="en-US" dirty="0"/>
                    </a:p>
                  </a:txBody>
                  <a:tcPr anchor="ctr"/>
                </a:tc>
              </a:tr>
              <a:tr h="579587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자료구조</a:t>
                      </a:r>
                      <a:endParaRPr lang="en-US" dirty="0"/>
                    </a:p>
                  </a:txBody>
                  <a:tcPr anchor="ctr"/>
                </a:tc>
              </a:tr>
              <a:tr h="579587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임베디드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시스템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79587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컴퓨터구조</a:t>
                      </a:r>
                      <a:endParaRPr lang="en-US" dirty="0"/>
                    </a:p>
                  </a:txBody>
                  <a:tcPr anchor="ctr"/>
                </a:tc>
              </a:tr>
              <a:tr h="579587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시스템</a:t>
                      </a:r>
                      <a:endParaRPr lang="en-US" altLang="ko-KR" dirty="0" smtClean="0"/>
                    </a:p>
                    <a:p>
                      <a:pPr algn="ctr"/>
                      <a:r>
                        <a:rPr lang="ko-KR" altLang="en-US" dirty="0" smtClean="0"/>
                        <a:t>프로그래밍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6244764"/>
              </p:ext>
            </p:extLst>
          </p:nvPr>
        </p:nvGraphicFramePr>
        <p:xfrm>
          <a:off x="2463202" y="1602240"/>
          <a:ext cx="1860233" cy="3598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385"/>
                <a:gridCol w="987848"/>
              </a:tblGrid>
              <a:tr h="719702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이수학점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19702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학년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ko-KR" dirty="0" smtClean="0"/>
                        <a:t>3</a:t>
                      </a:r>
                      <a:r>
                        <a:rPr lang="en-US" altLang="ko-KR" dirty="0" smtClean="0"/>
                        <a:t>9</a:t>
                      </a:r>
                      <a:r>
                        <a:rPr lang="ko-KR" altLang="en-US" dirty="0" smtClean="0"/>
                        <a:t>학점</a:t>
                      </a:r>
                      <a:endParaRPr lang="en-US" dirty="0"/>
                    </a:p>
                  </a:txBody>
                  <a:tcPr anchor="ctr"/>
                </a:tc>
              </a:tr>
              <a:tr h="719702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학년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40</a:t>
                      </a:r>
                      <a:r>
                        <a:rPr lang="ko-KR" altLang="en-US" dirty="0" smtClean="0"/>
                        <a:t>학점</a:t>
                      </a:r>
                      <a:endParaRPr lang="en-US" dirty="0"/>
                    </a:p>
                  </a:txBody>
                  <a:tcPr anchor="ctr"/>
                </a:tc>
              </a:tr>
              <a:tr h="719702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학년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42</a:t>
                      </a:r>
                      <a:r>
                        <a:rPr lang="ko-KR" altLang="en-US" dirty="0" smtClean="0"/>
                        <a:t>학점</a:t>
                      </a:r>
                      <a:endParaRPr lang="en-US" dirty="0"/>
                    </a:p>
                  </a:txBody>
                  <a:tcPr anchor="ctr"/>
                </a:tc>
              </a:tr>
              <a:tr h="719702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학년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15</a:t>
                      </a:r>
                      <a:r>
                        <a:rPr lang="ko-KR" altLang="en-US" dirty="0" smtClean="0"/>
                        <a:t>학점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4873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59152568" descr="EMB00000a2473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78821" y="1403073"/>
            <a:ext cx="3608854" cy="318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9531" y="1999201"/>
            <a:ext cx="51397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한국 대졸 인구비율 세계 </a:t>
            </a:r>
            <a:r>
              <a:rPr lang="en-US" altLang="ko-KR" sz="2500" b="1" dirty="0" smtClean="0">
                <a:solidFill>
                  <a:srgbClr val="E46C0A"/>
                </a:solidFill>
                <a:latin typeface="나눔고딕"/>
                <a:ea typeface="나눔고딕"/>
                <a:cs typeface="나눔고딕"/>
              </a:rPr>
              <a:t>2</a:t>
            </a:r>
            <a:r>
              <a:rPr lang="ko-KR" altLang="en-US" sz="2500" b="1" dirty="0" smtClean="0">
                <a:solidFill>
                  <a:srgbClr val="E46C0A"/>
                </a:solidFill>
                <a:latin typeface="나눔고딕"/>
                <a:ea typeface="나눔고딕"/>
                <a:cs typeface="나눔고딕"/>
              </a:rPr>
              <a:t>위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인데</a:t>
            </a:r>
            <a:r>
              <a:rPr lang="en-US" altLang="ko-KR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</a:p>
          <a:p>
            <a:endParaRPr lang="en-US" altLang="ko-KR" sz="2500" b="1" dirty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500" b="1" dirty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sz="3500" b="1" dirty="0" smtClean="0">
                <a:solidFill>
                  <a:srgbClr val="A1353C"/>
                </a:solidFill>
                <a:latin typeface="나눔고딕"/>
                <a:ea typeface="나눔고딕"/>
                <a:cs typeface="나눔고딕"/>
              </a:rPr>
              <a:t>대학 교육 만족도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는  </a:t>
            </a:r>
            <a:r>
              <a:rPr lang="en-US" altLang="ko-KR" sz="25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39</a:t>
            </a:r>
            <a:r>
              <a:rPr lang="ko-KR" altLang="en-US" sz="25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위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에 그쳐</a:t>
            </a:r>
            <a:r>
              <a:rPr lang="en-US" altLang="ko-KR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..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”</a:t>
            </a:r>
          </a:p>
          <a:p>
            <a:endParaRPr lang="en-US" altLang="ko-KR" sz="2500" b="1" dirty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64467" y="4652436"/>
            <a:ext cx="22678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&lt; </a:t>
            </a:r>
            <a:r>
              <a:rPr lang="ko-KR" altLang="en-US" sz="1300" dirty="0" smtClean="0"/>
              <a:t>출처 </a:t>
            </a:r>
            <a:r>
              <a:rPr lang="en-US" altLang="ko-KR" sz="1300" dirty="0" smtClean="0"/>
              <a:t>: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2013.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5.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8</a:t>
            </a:r>
            <a:r>
              <a:rPr lang="ko-KR" altLang="en-US" sz="1300" dirty="0" smtClean="0"/>
              <a:t> 조선비즈</a:t>
            </a:r>
            <a:r>
              <a:rPr lang="en-US" altLang="ko-KR" sz="1300" dirty="0" smtClean="0"/>
              <a:t> &gt;</a:t>
            </a:r>
            <a:r>
              <a:rPr lang="ko-KR" altLang="en-US" sz="1300" dirty="0" smtClean="0"/>
              <a:t> </a:t>
            </a:r>
            <a:endParaRPr lang="en-US" sz="1300" dirty="0"/>
          </a:p>
        </p:txBody>
      </p:sp>
      <p:sp>
        <p:nvSpPr>
          <p:cNvPr id="13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78821" y="4944824"/>
            <a:ext cx="512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그림 </a:t>
            </a:r>
            <a:r>
              <a:rPr lang="en-US" altLang="ko-KR" b="1" dirty="0">
                <a:latin typeface="나눔고딕"/>
                <a:ea typeface="나눔고딕"/>
                <a:cs typeface="나눔고딕"/>
              </a:rPr>
              <a:t>3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&gt;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대학강의 실태 신문기사</a:t>
            </a:r>
            <a:endParaRPr lang="ko-KR" altLang="en-US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389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6903" y="2893676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현재 대학교육 상황은 </a:t>
            </a:r>
            <a:r>
              <a:rPr lang="en-US" altLang="ko-KR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719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_x159153368" descr="EMB00000a24733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09004" y="1972378"/>
            <a:ext cx="3780999" cy="277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93308" y="4884079"/>
            <a:ext cx="47174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&lt; </a:t>
            </a:r>
            <a:r>
              <a:rPr lang="ko-KR" altLang="en-US" sz="1300" dirty="0" smtClean="0"/>
              <a:t>모 </a:t>
            </a:r>
            <a:r>
              <a:rPr lang="ko-KR" altLang="en-US" sz="1300" dirty="0"/>
              <a:t>대학</a:t>
            </a:r>
            <a:r>
              <a:rPr lang="en-US" altLang="ko-KR" sz="1300" dirty="0"/>
              <a:t>, 2013.5.3.(</a:t>
            </a:r>
            <a:r>
              <a:rPr lang="ko-KR" altLang="en-US" sz="1300" dirty="0"/>
              <a:t>금</a:t>
            </a:r>
            <a:r>
              <a:rPr lang="en-US" altLang="ko-KR" sz="1300" dirty="0"/>
              <a:t>) </a:t>
            </a:r>
            <a:r>
              <a:rPr lang="ko-KR" altLang="en-US" sz="1300" dirty="0"/>
              <a:t>조사 총인원 </a:t>
            </a:r>
            <a:r>
              <a:rPr lang="en-US" altLang="ko-KR" sz="1300" dirty="0"/>
              <a:t>: 200</a:t>
            </a:r>
            <a:r>
              <a:rPr lang="ko-KR" altLang="en-US" sz="1300" dirty="0"/>
              <a:t>명 남</a:t>
            </a:r>
            <a:r>
              <a:rPr lang="en-US" altLang="ko-KR" sz="1300" dirty="0"/>
              <a:t>: 55% </a:t>
            </a:r>
            <a:r>
              <a:rPr lang="ko-KR" altLang="en-US" sz="1300" dirty="0"/>
              <a:t>여</a:t>
            </a:r>
            <a:r>
              <a:rPr lang="en-US" altLang="ko-KR" sz="1300" dirty="0"/>
              <a:t>: 45% </a:t>
            </a:r>
            <a:endParaRPr lang="en-US" altLang="ko-KR" sz="1300" dirty="0" smtClean="0"/>
          </a:p>
          <a:p>
            <a:r>
              <a:rPr lang="ko-KR" altLang="en-US" sz="1300" dirty="0" smtClean="0"/>
              <a:t>인문대</a:t>
            </a:r>
            <a:r>
              <a:rPr lang="en-US" altLang="ko-KR" sz="1300" dirty="0"/>
              <a:t>: 25% </a:t>
            </a:r>
            <a:r>
              <a:rPr lang="ko-KR" altLang="en-US" sz="1300" dirty="0"/>
              <a:t>공대</a:t>
            </a:r>
            <a:r>
              <a:rPr lang="en-US" altLang="ko-KR" sz="1300" dirty="0"/>
              <a:t>: 30% </a:t>
            </a:r>
            <a:r>
              <a:rPr lang="ko-KR" altLang="en-US" sz="1300" dirty="0"/>
              <a:t>사과대</a:t>
            </a:r>
            <a:r>
              <a:rPr lang="en-US" altLang="ko-KR" sz="1300" dirty="0"/>
              <a:t>: 25%</a:t>
            </a:r>
            <a:r>
              <a:rPr lang="ko-KR" altLang="en-US" sz="1300" dirty="0"/>
              <a:t>예대</a:t>
            </a:r>
            <a:r>
              <a:rPr lang="en-US" altLang="ko-KR" sz="1300" dirty="0"/>
              <a:t>: 20% </a:t>
            </a:r>
            <a:r>
              <a:rPr lang="ko-KR" altLang="en-US" sz="1300" dirty="0"/>
              <a:t>단위 </a:t>
            </a:r>
            <a:r>
              <a:rPr lang="en-US" altLang="ko-KR" sz="1300" dirty="0"/>
              <a:t>: </a:t>
            </a:r>
            <a:r>
              <a:rPr lang="ko-KR" altLang="en-US" sz="1300" dirty="0"/>
              <a:t>백분율</a:t>
            </a:r>
            <a:r>
              <a:rPr lang="en-US" altLang="ko-KR" sz="1300" dirty="0"/>
              <a:t>(%) </a:t>
            </a:r>
            <a:r>
              <a:rPr lang="en-US" altLang="ko-KR" sz="1300" dirty="0" smtClean="0"/>
              <a:t>&gt;</a:t>
            </a:r>
            <a:endParaRPr lang="ko-KR" altLang="en-US" sz="1300" dirty="0"/>
          </a:p>
          <a:p>
            <a:endParaRPr lang="ko-KR" altLang="en-US" sz="1300" dirty="0"/>
          </a:p>
          <a:p>
            <a:endParaRPr lang="en-US" sz="1300" dirty="0"/>
          </a:p>
        </p:txBody>
      </p:sp>
      <p:sp>
        <p:nvSpPr>
          <p:cNvPr id="7" name="TextBox 6"/>
          <p:cNvSpPr txBox="1"/>
          <p:nvPr/>
        </p:nvSpPr>
        <p:spPr>
          <a:xfrm>
            <a:off x="164354" y="3822392"/>
            <a:ext cx="55581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2.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5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개선없는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강의 시스템 </a:t>
            </a:r>
            <a:endParaRPr lang="en-US" altLang="ko-KR" sz="2500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531" y="2701804"/>
            <a:ext cx="56029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1. 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대학 </a:t>
            </a:r>
            <a:r>
              <a:rPr lang="ko-KR" altLang="en-US" sz="2500" b="1" dirty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강의의 </a:t>
            </a:r>
            <a:r>
              <a:rPr lang="ko-KR" altLang="en-US" sz="3500" b="1" dirty="0">
                <a:solidFill>
                  <a:schemeClr val="accent3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이해도 </a:t>
            </a:r>
            <a:r>
              <a:rPr lang="ko-KR" altLang="en-US" sz="3500" b="1" dirty="0" smtClean="0">
                <a:solidFill>
                  <a:schemeClr val="accent3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부족</a:t>
            </a:r>
            <a:endParaRPr lang="en-US" altLang="ko-KR" sz="2500" b="1" dirty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8231" y="457200"/>
            <a:ext cx="826247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대학강의 </a:t>
            </a:r>
            <a:r>
              <a:rPr lang="ko-KR" altLang="en-US" sz="35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만족도</a:t>
            </a:r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가</a:t>
            </a:r>
            <a:r>
              <a:rPr lang="ko-KR" altLang="en-US" sz="35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적은 </a:t>
            </a:r>
            <a:r>
              <a:rPr lang="ko-KR" altLang="en-US" sz="4500" b="1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원인</a:t>
            </a:r>
            <a:r>
              <a:rPr lang="ko-KR" altLang="en-US" sz="4500" b="1" dirty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설문조사</a:t>
            </a:r>
            <a:r>
              <a:rPr lang="en-US" altLang="ko-KR" sz="3500" b="1" dirty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…</a:t>
            </a:r>
          </a:p>
        </p:txBody>
      </p:sp>
      <p:sp>
        <p:nvSpPr>
          <p:cNvPr id="17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977312">
            <a:off x="4483467" y="3558534"/>
            <a:ext cx="612341" cy="5277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65179" y="5407299"/>
            <a:ext cx="512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그림 </a:t>
            </a:r>
            <a:r>
              <a:rPr lang="ko-KR" altLang="ko-KR" b="1" dirty="0" smtClean="0">
                <a:latin typeface="나눔고딕"/>
                <a:ea typeface="나눔고딕"/>
                <a:cs typeface="나눔고딕"/>
              </a:rPr>
              <a:t>4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&gt;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강의 만족도가 떨어지는 원인 설문결과</a:t>
            </a:r>
            <a:endParaRPr lang="ko-KR" altLang="en-US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978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1071</Words>
  <Application>Microsoft Office PowerPoint</Application>
  <PresentationFormat>화면 슬라이드 쇼(4:3)</PresentationFormat>
  <Paragraphs>186</Paragraphs>
  <Slides>23</Slides>
  <Notes>22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Theme</vt:lpstr>
      <vt:lpstr>마인드맵을 활용한  강의 도우미 시스템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TitlesOfParts>
  <Company>yukult400@gmail.com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마인드맵을 활용한  강의 도우미 시스템</dc:title>
  <dc:creator>송 태웅</dc:creator>
  <cp:lastModifiedBy>Shin</cp:lastModifiedBy>
  <cp:revision>47</cp:revision>
  <dcterms:created xsi:type="dcterms:W3CDTF">2013-05-24T06:25:49Z</dcterms:created>
  <dcterms:modified xsi:type="dcterms:W3CDTF">2013-05-24T10:07:54Z</dcterms:modified>
</cp:coreProperties>
</file>